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Helvetica Neue"/>
      <p:regular r:id="rId63"/>
      <p:bold r:id="rId64"/>
      <p:italic r:id="rId65"/>
      <p:boldItalic r:id="rId66"/>
    </p:embeddedFont>
    <p:embeddedFont>
      <p:font typeface="Helvetica Neue Light"/>
      <p:regular r:id="rId67"/>
      <p:bold r:id="rId68"/>
      <p:italic r:id="rId69"/>
      <p:boldItalic r:id="rId70"/>
    </p:embeddedFont>
    <p:embeddedFont>
      <p:font typeface="DM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DMSans-italic.fntdata"/><Relationship Id="rId72" Type="http://schemas.openxmlformats.org/officeDocument/2006/relationships/font" Target="fonts/DMSa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DMSans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DMSans-regular.fntdata"/><Relationship Id="rId70" Type="http://schemas.openxmlformats.org/officeDocument/2006/relationships/font" Target="fonts/HelveticaNeueLigh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HelveticaNeue-bold.fntdata"/><Relationship Id="rId63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68" Type="http://schemas.openxmlformats.org/officeDocument/2006/relationships/font" Target="fonts/HelveticaNeueLight-bold.fntdata"/><Relationship Id="rId23" Type="http://schemas.openxmlformats.org/officeDocument/2006/relationships/slide" Target="slides/slide18.xml"/><Relationship Id="rId67" Type="http://schemas.openxmlformats.org/officeDocument/2006/relationships/font" Target="fonts/HelveticaNeueLight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ieCGzAPuYf5vWsu8Xgbn_2Ax4QNLnXO/edit?usp=sharing&amp;ouid=103396586770751045195&amp;rtpof=true&amp;sd=true" TargetMode="External"/><Relationship Id="rId3" Type="http://schemas.openxmlformats.org/officeDocument/2006/relationships/hyperlink" Target="https://www.youtube.com/watch?v=PJL8iYTIY3E&amp;feature=youtu.be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b9ed2410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b9ed2410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Ss listen to the advert and follow the audio reading the text. One or two may open the mic to answer the question before going to the next task.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22127a6d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22127a6d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First, Ss locate where the information that answers the questions is, then, they focus on the pattern Q&amp;A in the next slide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22127a6d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22127a6d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First, Ss locate where the information that answers the questions is, then, they focus on the pattern Q&amp;A in the next slide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22127a6d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22127a6d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22127a6d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22127a6d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Ss listen to the email and then solve the task in the next slide using breakout rooms</a:t>
            </a:r>
            <a:br>
              <a:rPr lang="es">
                <a:solidFill>
                  <a:schemeClr val="dk1"/>
                </a:solidFill>
              </a:rPr>
            </a:b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22127a6d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22127a6d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Ss are divided into breakout rooms to solve this task. They have 10 minutes to do it and then the resolution is check with the whole class</a:t>
            </a:r>
            <a:br>
              <a:rPr lang="es">
                <a:solidFill>
                  <a:schemeClr val="dk1"/>
                </a:solidFill>
              </a:rPr>
            </a:b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22127a6d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22127a6d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 reads the questions and Ss listen and read again the advert to find the answers.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275ce95b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275ce95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Ss analyze the first word in each sentence. T asks to answer using the chat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275ce95b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5275ce95b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Ss can answer this by using a poll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275ce95b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275ce95b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Ss connect the question word to the type of information being asked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Remember that all lessons are recorded.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02a72566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5102a7256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102a725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102a725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0525c38e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0525c38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275ce95b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5275ce95b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 reads these questions and clarifies meaning of each question and Ss answer via chat what kind of information is asked (place, time, thing, person)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0cffcb9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0cffcb9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275ce95b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275ce95b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There are 5 profiles in the whole activity, each presenting different professions or areas of work in IT.</a:t>
            </a:r>
            <a:br>
              <a:rPr lang="es"/>
            </a:br>
            <a:r>
              <a:rPr lang="es"/>
              <a:t>Ask Ss: why is important that Sofía included the time zone  (Greenwich Mean Time, for example GMT -3). When working remotely and looking for a job in another country, your employer needs to know when they can reach you or how compatible the time zones are.</a:t>
            </a:r>
            <a:br>
              <a:rPr lang="es"/>
            </a:br>
            <a:br>
              <a:rPr lang="es"/>
            </a:br>
            <a:r>
              <a:rPr lang="es" sz="1200"/>
              <a:t>Who are you? 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Sofía Gonzalez</a:t>
            </a:r>
            <a:r>
              <a:rPr lang="es" sz="1200"/>
              <a:t>, a UX designer</a:t>
            </a:r>
            <a:br>
              <a:rPr lang="es" sz="1200"/>
            </a:br>
            <a:r>
              <a:rPr lang="es" sz="1200"/>
              <a:t>Where are you from?/Where do you live? In Buenos Aires</a:t>
            </a:r>
            <a:br>
              <a:rPr lang="es" sz="1200"/>
            </a:br>
            <a:r>
              <a:rPr lang="es" sz="1200"/>
              <a:t>What did you study? n/a</a:t>
            </a:r>
            <a:br>
              <a:rPr lang="es" sz="1200"/>
            </a:br>
            <a:r>
              <a:rPr lang="es" sz="1200"/>
              <a:t>Where did you study? at UTN</a:t>
            </a:r>
            <a:br>
              <a:rPr lang="es"/>
            </a:br>
            <a:r>
              <a:rPr lang="es"/>
              <a:t>When did you graduate? In 2018</a:t>
            </a:r>
            <a:br>
              <a:rPr lang="es"/>
            </a:br>
            <a:r>
              <a:rPr lang="es"/>
              <a:t>What are you good at? creating seamless digital experiences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275ce95b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5275ce95b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Who are you? Alex, a full stack developer/Lisa, a data analyst</a:t>
            </a:r>
            <a:br>
              <a:rPr lang="es"/>
            </a:br>
            <a:r>
              <a:rPr lang="es"/>
              <a:t>Where are you from?/Where do you live? London, UK/New York City, USA</a:t>
            </a:r>
            <a:br>
              <a:rPr lang="es"/>
            </a:br>
            <a:r>
              <a:rPr lang="es"/>
              <a:t>What did you study? computer science/statistics</a:t>
            </a:r>
            <a:br>
              <a:rPr lang="es"/>
            </a:br>
            <a:r>
              <a:rPr lang="es"/>
              <a:t>Where did you study? n/a</a:t>
            </a:r>
            <a:br>
              <a:rPr lang="es"/>
            </a:br>
            <a:r>
              <a:rPr lang="es"/>
              <a:t>When did you graduate? In 2019/In 2020</a:t>
            </a:r>
            <a:br>
              <a:rPr lang="es"/>
            </a:br>
            <a:r>
              <a:rPr lang="es"/>
              <a:t>What are you good at? building innovative web applications, solving problems, writing clean and efficient code/analyzing complex data sets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275ce95b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275ce95b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Who are you? Tom Harris, cybersecurity specialist/ Emilia Cortez, product manager</a:t>
            </a:r>
            <a:br>
              <a:rPr lang="es"/>
            </a:br>
            <a:r>
              <a:rPr lang="es"/>
              <a:t>Where are you from? n/a</a:t>
            </a:r>
            <a:br>
              <a:rPr lang="es"/>
            </a:br>
            <a:r>
              <a:rPr lang="es"/>
              <a:t>Where do you live? In Sydney, Australia/In Medellín, Colombia</a:t>
            </a:r>
            <a:br>
              <a:rPr lang="es"/>
            </a:br>
            <a:r>
              <a:rPr lang="es"/>
              <a:t>Where did you study? n/a</a:t>
            </a:r>
            <a:br>
              <a:rPr lang="es"/>
            </a:br>
            <a:r>
              <a:rPr lang="es"/>
              <a:t>When did you graduate?  n/a /2016</a:t>
            </a:r>
            <a:br>
              <a:rPr lang="es"/>
            </a:br>
            <a:r>
              <a:rPr lang="es"/>
              <a:t>What are </a:t>
            </a:r>
            <a:r>
              <a:rPr lang="es"/>
              <a:t>you good at? protecting data/delivering user-centric software solutions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102a7256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102a7256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Ss answer using the chat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275ce95b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275ce95b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Ss answer using the chat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d331969a2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4d331969a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0b4bd9d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0b4bd9d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Anticipate the task for class 6 (oral focus)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f3f748502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ff3f74850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f3f74850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ff3f74850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ff3f7485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ff3f7485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ff3f7485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ff3f7485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ff3f7485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ff3f7485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ff3f74850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ff3f74850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f3f74850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ff3f74850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ff3f74850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1ff3f74850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369085ad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24369085ad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Each weekly plan includes 2 classes. In the second class, the focus is written work only.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ff3f74850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ff3f74850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Ss provide the answer via chat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ff3f74850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ff3f7485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T notes that with the verb ‘be’ [am, is, are, was, were] questions in English don’t take an auxiliary verb.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f3f74850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ff3f74850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Ss answer using the chat. For more competent students, they can use the raising hand option and read the questions and answers out loud.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ff3f74850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ff3f74850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Ss answer using the chat. For more competent students, they can use the raising hand option and read the questions and answers out loud.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f3f748502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1ff3f74850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ff3f7485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ff3f7485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Give Ss some minutes to check their writings, prepare something on the spot or ask questions if needed. Each Ss read their summary.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ff3f74850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ff3f74850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Anticipate the task for class 6 (oral focus)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ff3f74850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ff3f74850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ff3f748502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1ff3f74850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ff3f74850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ff3f74850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ff3f74850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ff3f74850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que se puede llevar a cabo en formato “Breakout Rooms”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breakout rooms para los equipos. De no saber cómo, favor de revisar el siguiente tutorial: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PPT: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https://docs.google.com/presentation/d/1vieCGzAPuYf5vWsu8Xgbn_2Ax4QNLnXO/edit?usp=sharing&amp;ouid=103396586770751045195&amp;rtpof=true&amp;sd=true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video: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https://www.youtube.com/watch?v=PJL8iYTIY3E&amp;feature=youtu.be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los equipos sean de números pares, máximo 4 participantes por equipo y de así requerirse, ser acompañados por un tutor.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ff3f74850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ff3f74850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ff3f74850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ff3f74850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ff3f74850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ff3f74850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ff3f74850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ff3f74850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ff3f74850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1ff3f74850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ff3f748502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1ff3f74850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4d331969a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4d331969a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b9ed2410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4b9ed2410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b9ed24108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b9ed24108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e8c2f79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e8c2f79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T asks the questions and clarifies meaning if necessary. Ss answer using the chat or raising hand and opening the mic. There are 3 slides with general questions, the whole lead in task should last 10/15 minutes.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22127a6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22127a6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Ss can answer this by using a poll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1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432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b="0" i="0" sz="2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b="0" i="0" sz="18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43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○"/>
              <a:defRPr b="0" i="0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4325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■"/>
              <a:defRPr b="0" i="0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4325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●"/>
              <a:defRPr b="0" i="0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4325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○"/>
              <a:defRPr b="0" i="0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4325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■"/>
              <a:defRPr b="0" i="0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4325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●"/>
              <a:defRPr b="0" i="0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4325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○"/>
              <a:defRPr b="0" i="0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4325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■"/>
              <a:defRPr b="0" i="0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42.jpg"/><Relationship Id="rId5" Type="http://schemas.openxmlformats.org/officeDocument/2006/relationships/hyperlink" Target="http://drive.google.com/file/d/19SSW5WfpdVDyJb2RW_vyNjnYMkKO2uyB/view" TargetMode="External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hyperlink" Target="http://drive.google.com/file/d/19SSW5WfpdVDyJb2RW_vyNjnYMkKO2uyB/view" TargetMode="External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hyperlink" Target="http://drive.google.com/file/d/1oL1CQsbDvr-jGW8ubhSaM_V2xcuFn8Sj/view" TargetMode="External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jp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slide" Target="/ppt/slides/slide30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41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4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/>
        </p:nvSpPr>
        <p:spPr>
          <a:xfrm>
            <a:off x="488150" y="4682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" name="Google Shape;45;p15"/>
          <p:cNvSpPr txBox="1"/>
          <p:nvPr/>
        </p:nvSpPr>
        <p:spPr>
          <a:xfrm>
            <a:off x="502950" y="1663250"/>
            <a:ext cx="477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Table of contents</a:t>
            </a:r>
            <a:endParaRPr b="1" i="0" sz="400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" name="Google Shape;46;p15"/>
          <p:cNvSpPr txBox="1"/>
          <p:nvPr/>
        </p:nvSpPr>
        <p:spPr>
          <a:xfrm>
            <a:off x="488150" y="2672050"/>
            <a:ext cx="8180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Week 3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Name of the lesson: Who are you?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Lesson objectives: 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•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 job adverts.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•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Learn how to extract information from a text.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•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 Wh- questions.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•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Read CV summaries as a professional presentation.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501450" y="990525"/>
            <a:ext cx="62763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READING A JOB ADVERT</a:t>
            </a:r>
            <a:endParaRPr b="1" sz="3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WHOLE CLASS ACTIVITY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730000" y="3862275"/>
            <a:ext cx="53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DM Sans"/>
                <a:ea typeface="DM Sans"/>
                <a:cs typeface="DM Sans"/>
                <a:sym typeface="DM Sans"/>
              </a:rPr>
              <a:t>Are you interested in this job? Why?</a:t>
            </a:r>
            <a:endParaRPr b="1" sz="16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5" name="Google Shape;145;p24"/>
          <p:cNvGrpSpPr/>
          <p:nvPr/>
        </p:nvGrpSpPr>
        <p:grpSpPr>
          <a:xfrm>
            <a:off x="388447" y="399133"/>
            <a:ext cx="556761" cy="569396"/>
            <a:chOff x="974706" y="2467173"/>
            <a:chExt cx="738900" cy="738900"/>
          </a:xfrm>
        </p:grpSpPr>
        <p:sp>
          <p:nvSpPr>
            <p:cNvPr id="146" name="Google Shape;146;p2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" name="Google Shape;147;p24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4"/>
          <p:cNvSpPr/>
          <p:nvPr/>
        </p:nvSpPr>
        <p:spPr>
          <a:xfrm>
            <a:off x="616150" y="1833000"/>
            <a:ext cx="4956000" cy="1842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730000" y="1907700"/>
            <a:ext cx="472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Join our team as a Software Developer, and be part of our growing company. Full-time position with flexible working hours. Our office is located in Buenos Aires. We have a diverse team of skilled professionals, and we are expanding our staff to reach 100 employees. We offer a competitive salary, starting at 80,000USD per year.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Apply now!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400" y="1144175"/>
            <a:ext cx="2061450" cy="309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 title="Job advert software developer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5471" y="4212375"/>
            <a:ext cx="757350" cy="7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501450" y="1107588"/>
            <a:ext cx="6276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Find the answers to the questions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WHOLE CLASS ACTIVITY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8" name="Google Shape;158;p25"/>
          <p:cNvGrpSpPr/>
          <p:nvPr/>
        </p:nvGrpSpPr>
        <p:grpSpPr>
          <a:xfrm>
            <a:off x="388447" y="399133"/>
            <a:ext cx="556761" cy="569396"/>
            <a:chOff x="974706" y="2467173"/>
            <a:chExt cx="738900" cy="738900"/>
          </a:xfrm>
        </p:grpSpPr>
        <p:sp>
          <p:nvSpPr>
            <p:cNvPr id="159" name="Google Shape;159;p2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0" name="Google Shape;160;p25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25"/>
          <p:cNvSpPr txBox="1"/>
          <p:nvPr/>
        </p:nvSpPr>
        <p:spPr>
          <a:xfrm>
            <a:off x="5860125" y="1907700"/>
            <a:ext cx="3047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What are the working hours?</a:t>
            </a:r>
            <a:endParaRPr b="1"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Where is the office?</a:t>
            </a:r>
            <a:endParaRPr b="1"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How many people work in the company?</a:t>
            </a:r>
            <a:endParaRPr b="1"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How much is the salary?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16150" y="1833000"/>
            <a:ext cx="4956000" cy="1842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730000" y="1907700"/>
            <a:ext cx="472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Join our team as a Software Developer, and be part of our growing company. Full-time position with flexible working hours. Our office is located in Buenos Aires. We have a diverse team of skilled professionals, and we are expanding our staff to reach 100 employees. We offer a competitive salary, starting at 80,000USD per year.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Apply now!</a:t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476250" y="4445275"/>
            <a:ext cx="385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ESTIMATED TIME: 10 minutes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5" name="Google Shape;165;p25" title="Job advert software developer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5471" y="3675600"/>
            <a:ext cx="757350" cy="7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/>
          <p:nvPr/>
        </p:nvSpPr>
        <p:spPr>
          <a:xfrm>
            <a:off x="616150" y="1833000"/>
            <a:ext cx="4956000" cy="1842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501450" y="1107588"/>
            <a:ext cx="6276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Find the answers to the questions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WHOLE CLASS ACTIVITY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730000" y="1907700"/>
            <a:ext cx="472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Join our team as a Software Developer and be part of our growing company. </a:t>
            </a:r>
            <a:r>
              <a:rPr lang="es">
                <a:highlight>
                  <a:schemeClr val="lt1"/>
                </a:highlight>
              </a:rPr>
              <a:t>Full-time position with flexible working hours</a:t>
            </a:r>
            <a:r>
              <a:rPr lang="es"/>
              <a:t>. Our office is located </a:t>
            </a:r>
            <a:r>
              <a:rPr lang="es">
                <a:highlight>
                  <a:schemeClr val="lt1"/>
                </a:highlight>
              </a:rPr>
              <a:t>in Buenos Aires</a:t>
            </a:r>
            <a:r>
              <a:rPr lang="es"/>
              <a:t>. We have a diverse team of skilled professionals, and </a:t>
            </a:r>
            <a:r>
              <a:rPr lang="es">
                <a:highlight>
                  <a:schemeClr val="lt1"/>
                </a:highlight>
              </a:rPr>
              <a:t>we are expanding our staff to reach 100 employees</a:t>
            </a:r>
            <a:r>
              <a:rPr lang="es"/>
              <a:t>. We offer a competitive salary, </a:t>
            </a:r>
            <a:r>
              <a:rPr lang="es">
                <a:highlight>
                  <a:schemeClr val="lt1"/>
                </a:highlight>
              </a:rPr>
              <a:t>starting at 80,000USD per year</a:t>
            </a:r>
            <a:r>
              <a:rPr lang="es"/>
              <a:t>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Apply now!</a:t>
            </a:r>
            <a:endParaRPr/>
          </a:p>
        </p:txBody>
      </p:sp>
      <p:grpSp>
        <p:nvGrpSpPr>
          <p:cNvPr id="174" name="Google Shape;174;p26"/>
          <p:cNvGrpSpPr/>
          <p:nvPr/>
        </p:nvGrpSpPr>
        <p:grpSpPr>
          <a:xfrm>
            <a:off x="388447" y="399133"/>
            <a:ext cx="556761" cy="569396"/>
            <a:chOff x="974706" y="2467173"/>
            <a:chExt cx="738900" cy="738900"/>
          </a:xfrm>
        </p:grpSpPr>
        <p:sp>
          <p:nvSpPr>
            <p:cNvPr id="175" name="Google Shape;175;p2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6" name="Google Shape;176;p2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26"/>
          <p:cNvSpPr txBox="1"/>
          <p:nvPr/>
        </p:nvSpPr>
        <p:spPr>
          <a:xfrm>
            <a:off x="5860125" y="1907700"/>
            <a:ext cx="3047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What are the working hours?</a:t>
            </a:r>
            <a:endParaRPr b="1"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Where is the office?</a:t>
            </a:r>
            <a:endParaRPr b="1"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How many people work in the company?</a:t>
            </a:r>
            <a:endParaRPr b="1"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How much is the salary?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501450" y="1107588"/>
            <a:ext cx="6276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Find the answers to the questions </a:t>
            </a:r>
            <a:r>
              <a:rPr b="1" lang="e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(key)</a:t>
            </a:r>
            <a:endParaRPr b="1" sz="24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WHOLE CLASS ACTIVITY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4" name="Google Shape;184;p27"/>
          <p:cNvGrpSpPr/>
          <p:nvPr/>
        </p:nvGrpSpPr>
        <p:grpSpPr>
          <a:xfrm>
            <a:off x="388447" y="399133"/>
            <a:ext cx="556761" cy="569396"/>
            <a:chOff x="974706" y="2467173"/>
            <a:chExt cx="738900" cy="738900"/>
          </a:xfrm>
        </p:grpSpPr>
        <p:sp>
          <p:nvSpPr>
            <p:cNvPr id="185" name="Google Shape;185;p2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" name="Google Shape;186;p2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27"/>
          <p:cNvSpPr txBox="1"/>
          <p:nvPr/>
        </p:nvSpPr>
        <p:spPr>
          <a:xfrm>
            <a:off x="582675" y="2041650"/>
            <a:ext cx="6369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What </a:t>
            </a: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are the working hours?</a:t>
            </a:r>
            <a:b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 is a full-time position with flexible working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hours.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is the office?</a:t>
            </a:r>
            <a:b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 is in Buenos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Aires.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How many</a:t>
            </a: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people work in the company?</a:t>
            </a:r>
            <a:b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Around 100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people.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DM Sans"/>
              <a:buChar char="✓"/>
            </a:pPr>
            <a:r>
              <a:rPr b="1" lang="es" sz="160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How much</a:t>
            </a:r>
            <a:r>
              <a:rPr b="1" lang="es" sz="160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is the salary?</a:t>
            </a:r>
            <a:b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 is 80,000USD per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year.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>
            <a:off x="388450" y="1694575"/>
            <a:ext cx="7152600" cy="2609400"/>
          </a:xfrm>
          <a:prstGeom prst="roundRect">
            <a:avLst>
              <a:gd fmla="val 18633" name="adj"/>
            </a:avLst>
          </a:prstGeom>
          <a:solidFill>
            <a:srgbClr val="EAFF6A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536400" y="1107600"/>
            <a:ext cx="8071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Read the email to a friend a candidate sent: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BREAKOUT ROOMS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ACTIVITY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5" name="Google Shape;195;p28"/>
          <p:cNvGrpSpPr/>
          <p:nvPr/>
        </p:nvGrpSpPr>
        <p:grpSpPr>
          <a:xfrm>
            <a:off x="388447" y="399133"/>
            <a:ext cx="556761" cy="569396"/>
            <a:chOff x="974706" y="2467173"/>
            <a:chExt cx="738900" cy="738900"/>
          </a:xfrm>
        </p:grpSpPr>
        <p:sp>
          <p:nvSpPr>
            <p:cNvPr id="196" name="Google Shape;196;p2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" name="Google Shape;197;p2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8"/>
          <p:cNvSpPr txBox="1"/>
          <p:nvPr/>
        </p:nvSpPr>
        <p:spPr>
          <a:xfrm>
            <a:off x="688975" y="1902800"/>
            <a:ext cx="6949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Hey, Ali! How are you? Thanks for sending me the job advert. It looks interesting! 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I have some questions for you, since you work in the company: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Where is the office? In what part of Buenos Aires?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Where can I find more information about the company?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When do applications close? When are the interviews for candidates?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How many positions are open? What qualifications are required?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Thanks in advance for the help!</a:t>
            </a:r>
            <a:br>
              <a:rPr lang="es"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latin typeface="DM Sans"/>
                <a:ea typeface="DM Sans"/>
                <a:cs typeface="DM Sans"/>
                <a:sym typeface="DM Sans"/>
              </a:rPr>
              <a:t>Best,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Alex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476250" y="4445275"/>
            <a:ext cx="385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ESTIMATED TIME: 10 minutes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0" name="Google Shape;200;p28" title="Email candidat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3375" y="2478600"/>
            <a:ext cx="1041350" cy="10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476250" y="1627625"/>
            <a:ext cx="3643200" cy="2739000"/>
          </a:xfrm>
          <a:prstGeom prst="roundRect">
            <a:avLst>
              <a:gd fmla="val 16667" name="adj"/>
            </a:avLst>
          </a:prstGeom>
          <a:solidFill>
            <a:srgbClr val="E8E7E3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/>
        </p:nvSpPr>
        <p:spPr>
          <a:xfrm>
            <a:off x="536400" y="1107600"/>
            <a:ext cx="4888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Match the questions to the answers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BREAKOUT ROOMS ACTIVITY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>
            <a:off x="388447" y="399133"/>
            <a:ext cx="556761" cy="569396"/>
            <a:chOff x="974706" y="2467173"/>
            <a:chExt cx="738900" cy="738900"/>
          </a:xfrm>
        </p:grpSpPr>
        <p:sp>
          <p:nvSpPr>
            <p:cNvPr id="209" name="Google Shape;209;p2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0" name="Google Shape;210;p29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9"/>
          <p:cNvSpPr txBox="1"/>
          <p:nvPr/>
        </p:nvSpPr>
        <p:spPr>
          <a:xfrm>
            <a:off x="744125" y="1674750"/>
            <a:ext cx="3442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is the office? In what part of Buenos Aires?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can I find more information about the company?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do applications close?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are the interviews for candidates?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How many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positions are open?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qualifications are required?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6000750" y="968525"/>
            <a:ext cx="2424300" cy="61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There are 5 open positions for software developers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6000750" y="1750475"/>
            <a:ext cx="24243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It is in Puerto Madero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6000750" y="2317025"/>
            <a:ext cx="24243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They close in 2 weeks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6000750" y="2883575"/>
            <a:ext cx="2424300" cy="83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University degrees are valued but not required. Experience is necessary.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6000750" y="3881225"/>
            <a:ext cx="2424300" cy="61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In their website or LinkedIn page.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6000750" y="401975"/>
            <a:ext cx="24243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Next month, probably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476250" y="1627625"/>
            <a:ext cx="3643200" cy="27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536400" y="1107600"/>
            <a:ext cx="4888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Match the questions to the answers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930550" y="468275"/>
            <a:ext cx="351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BREAKOUT ROOMS ACTIVITY </a:t>
            </a:r>
            <a:r>
              <a:rPr b="1" lang="es" sz="16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(KEY)</a:t>
            </a:r>
            <a:endParaRPr b="1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5" name="Google Shape;225;p30"/>
          <p:cNvGrpSpPr/>
          <p:nvPr/>
        </p:nvGrpSpPr>
        <p:grpSpPr>
          <a:xfrm>
            <a:off x="388447" y="399133"/>
            <a:ext cx="556761" cy="569396"/>
            <a:chOff x="974706" y="2467173"/>
            <a:chExt cx="738900" cy="738900"/>
          </a:xfrm>
        </p:grpSpPr>
        <p:sp>
          <p:nvSpPr>
            <p:cNvPr id="226" name="Google Shape;226;p3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7" name="Google Shape;227;p30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30"/>
          <p:cNvSpPr txBox="1"/>
          <p:nvPr/>
        </p:nvSpPr>
        <p:spPr>
          <a:xfrm>
            <a:off x="744125" y="1674750"/>
            <a:ext cx="3442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is the office? In what part of Buenos Aires?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can I find more information about the company?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do applications close?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are the interviews for candidates?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How many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positions are open?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qualifications are required?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6000750" y="968525"/>
            <a:ext cx="2424300" cy="61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There are 5 open positions for software developers.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6000750" y="1750475"/>
            <a:ext cx="24243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It is in Puerto Madero.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6000750" y="2317025"/>
            <a:ext cx="24243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They close in 2 weeks.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6000750" y="2883575"/>
            <a:ext cx="2424300" cy="83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University degrees are valued but not required. Experience is necessary.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6000750" y="3881225"/>
            <a:ext cx="2424300" cy="61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In their website or LinkedIn page.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34" name="Google Shape;234;p30"/>
          <p:cNvCxnSpPr>
            <a:endCxn id="230" idx="1"/>
          </p:cNvCxnSpPr>
          <p:nvPr/>
        </p:nvCxnSpPr>
        <p:spPr>
          <a:xfrm>
            <a:off x="3776250" y="1946375"/>
            <a:ext cx="2224500" cy="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5" name="Google Shape;235;p30"/>
          <p:cNvCxnSpPr>
            <a:endCxn id="233" idx="1"/>
          </p:cNvCxnSpPr>
          <p:nvPr/>
        </p:nvCxnSpPr>
        <p:spPr>
          <a:xfrm>
            <a:off x="3789750" y="2421425"/>
            <a:ext cx="2211000" cy="176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0"/>
          <p:cNvCxnSpPr>
            <a:endCxn id="231" idx="1"/>
          </p:cNvCxnSpPr>
          <p:nvPr/>
        </p:nvCxnSpPr>
        <p:spPr>
          <a:xfrm flipH="1" rot="10800000">
            <a:off x="3742650" y="2517125"/>
            <a:ext cx="2258100" cy="41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" name="Google Shape;237;p30"/>
          <p:cNvCxnSpPr>
            <a:endCxn id="229" idx="1"/>
          </p:cNvCxnSpPr>
          <p:nvPr/>
        </p:nvCxnSpPr>
        <p:spPr>
          <a:xfrm flipH="1" rot="10800000">
            <a:off x="3776550" y="1276325"/>
            <a:ext cx="2224200" cy="243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0"/>
          <p:cNvCxnSpPr>
            <a:endCxn id="232" idx="1"/>
          </p:cNvCxnSpPr>
          <p:nvPr/>
        </p:nvCxnSpPr>
        <p:spPr>
          <a:xfrm flipH="1" rot="10800000">
            <a:off x="3742650" y="3299225"/>
            <a:ext cx="2258100" cy="73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9" name="Google Shape;239;p30"/>
          <p:cNvSpPr txBox="1"/>
          <p:nvPr/>
        </p:nvSpPr>
        <p:spPr>
          <a:xfrm>
            <a:off x="6000750" y="401975"/>
            <a:ext cx="24243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Next month, probably.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0" name="Google Shape;240;p30"/>
          <p:cNvCxnSpPr>
            <a:endCxn id="239" idx="1"/>
          </p:cNvCxnSpPr>
          <p:nvPr/>
        </p:nvCxnSpPr>
        <p:spPr>
          <a:xfrm flipH="1" rot="10800000">
            <a:off x="3763950" y="602075"/>
            <a:ext cx="2236800" cy="269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/>
        </p:nvSpPr>
        <p:spPr>
          <a:xfrm>
            <a:off x="536400" y="1107600"/>
            <a:ext cx="6064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What do the words </a:t>
            </a:r>
            <a:r>
              <a:rPr b="1"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 bold</a:t>
            </a: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have in common?</a:t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930550" y="468275"/>
            <a:ext cx="38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7" name="Google Shape;247;p31"/>
          <p:cNvGrpSpPr/>
          <p:nvPr/>
        </p:nvGrpSpPr>
        <p:grpSpPr>
          <a:xfrm>
            <a:off x="388447" y="399133"/>
            <a:ext cx="556761" cy="569396"/>
            <a:chOff x="974706" y="2467173"/>
            <a:chExt cx="738900" cy="738900"/>
          </a:xfrm>
        </p:grpSpPr>
        <p:sp>
          <p:nvSpPr>
            <p:cNvPr id="248" name="Google Shape;248;p3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9" name="Google Shape;249;p3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31"/>
          <p:cNvSpPr txBox="1"/>
          <p:nvPr/>
        </p:nvSpPr>
        <p:spPr>
          <a:xfrm>
            <a:off x="744125" y="1674750"/>
            <a:ext cx="70782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is the office? In what part of Buenos Aires?</a:t>
            </a:r>
            <a:b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 is in Puerto Madero.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can I find more information about the company?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 their website or LinkedIn page.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do applications close?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They close in 2 weeks.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are the interviews for candidates?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Next month, probably.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qualifications are required?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University degrees are valued but not required. Experience is necessary.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LANGUAGE FOCUS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2" name="Google Shape;252;p31"/>
          <p:cNvGrpSpPr/>
          <p:nvPr/>
        </p:nvGrpSpPr>
        <p:grpSpPr>
          <a:xfrm>
            <a:off x="6941925" y="808200"/>
            <a:ext cx="1725900" cy="1688700"/>
            <a:chOff x="6941925" y="808200"/>
            <a:chExt cx="1725900" cy="1688700"/>
          </a:xfrm>
        </p:grpSpPr>
        <p:sp>
          <p:nvSpPr>
            <p:cNvPr id="253" name="Google Shape;253;p31"/>
            <p:cNvSpPr/>
            <p:nvPr/>
          </p:nvSpPr>
          <p:spPr>
            <a:xfrm>
              <a:off x="6941925" y="808200"/>
              <a:ext cx="1725900" cy="1688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 txBox="1"/>
            <p:nvPr/>
          </p:nvSpPr>
          <p:spPr>
            <a:xfrm>
              <a:off x="7185225" y="1290900"/>
              <a:ext cx="12393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500">
                  <a:latin typeface="DM Sans"/>
                  <a:ea typeface="DM Sans"/>
                  <a:cs typeface="DM Sans"/>
                  <a:sym typeface="DM Sans"/>
                </a:rPr>
                <a:t>Wh-</a:t>
              </a:r>
              <a:endParaRPr b="1" sz="35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/>
        </p:nvSpPr>
        <p:spPr>
          <a:xfrm>
            <a:off x="573300" y="1111050"/>
            <a:ext cx="7997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Open questions in English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476250" y="1934450"/>
            <a:ext cx="808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We call these </a:t>
            </a:r>
            <a:r>
              <a:rPr b="1" lang="es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open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questions or </a:t>
            </a:r>
            <a:r>
              <a:rPr b="1" lang="es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Wh- questions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because we ask for specific </a:t>
            </a:r>
            <a:r>
              <a:rPr b="1" lang="es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information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we can’t answer yes/no.</a:t>
            </a:r>
            <a:endParaRPr sz="2000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1149000" y="387850"/>
            <a:ext cx="30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LANGUAGE FOCUS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357" y="360552"/>
            <a:ext cx="556761" cy="538806"/>
            <a:chOff x="473351" y="619523"/>
            <a:chExt cx="738900" cy="738900"/>
          </a:xfrm>
        </p:grpSpPr>
        <p:sp>
          <p:nvSpPr>
            <p:cNvPr id="263" name="Google Shape;263;p3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Google Shape;264;p32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5" name="Google Shape;265;p32"/>
          <p:cNvSpPr txBox="1"/>
          <p:nvPr/>
        </p:nvSpPr>
        <p:spPr>
          <a:xfrm>
            <a:off x="-2802850" y="1071575"/>
            <a:ext cx="89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1014125" y="3017813"/>
            <a:ext cx="110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highlight>
                  <a:srgbClr val="E8E7E3"/>
                </a:highlight>
                <a:latin typeface="DM Sans"/>
                <a:ea typeface="DM Sans"/>
                <a:cs typeface="DM Sans"/>
                <a:sym typeface="DM Sans"/>
              </a:rPr>
              <a:t>WHAT</a:t>
            </a:r>
            <a:endParaRPr b="1" sz="2000">
              <a:highlight>
                <a:srgbClr val="E8E7E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3072150" y="3017825"/>
            <a:ext cx="110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highlight>
                  <a:srgbClr val="E8E7E3"/>
                </a:highlight>
                <a:latin typeface="DM Sans"/>
                <a:ea typeface="DM Sans"/>
                <a:cs typeface="DM Sans"/>
                <a:sym typeface="DM Sans"/>
              </a:rPr>
              <a:t>WHEN</a:t>
            </a:r>
            <a:endParaRPr b="1" sz="2000">
              <a:highlight>
                <a:srgbClr val="E8E7E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4331625" y="3777875"/>
            <a:ext cx="110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highlight>
                  <a:srgbClr val="E8E7E3"/>
                </a:highlight>
                <a:latin typeface="DM Sans"/>
                <a:ea typeface="DM Sans"/>
                <a:cs typeface="DM Sans"/>
                <a:sym typeface="DM Sans"/>
              </a:rPr>
              <a:t>WHERE</a:t>
            </a:r>
            <a:endParaRPr b="1" sz="2000">
              <a:highlight>
                <a:srgbClr val="E8E7E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5948675" y="3017813"/>
            <a:ext cx="110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highlight>
                  <a:srgbClr val="E8E7E3"/>
                </a:highlight>
                <a:latin typeface="DM Sans"/>
                <a:ea typeface="DM Sans"/>
                <a:cs typeface="DM Sans"/>
                <a:sym typeface="DM Sans"/>
              </a:rPr>
              <a:t>WHY</a:t>
            </a:r>
            <a:endParaRPr b="1" sz="2000">
              <a:highlight>
                <a:srgbClr val="E8E7E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1856175" y="3777900"/>
            <a:ext cx="110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highlight>
                  <a:srgbClr val="E8E7E3"/>
                </a:highlight>
                <a:latin typeface="DM Sans"/>
                <a:ea typeface="DM Sans"/>
                <a:cs typeface="DM Sans"/>
                <a:sym typeface="DM Sans"/>
              </a:rPr>
              <a:t>WHO</a:t>
            </a:r>
            <a:endParaRPr b="1" sz="2000">
              <a:highlight>
                <a:srgbClr val="E8E7E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6687300" y="3715900"/>
            <a:ext cx="110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highlight>
                  <a:srgbClr val="E8E7E3"/>
                </a:highlight>
                <a:latin typeface="DM Sans"/>
                <a:ea typeface="DM Sans"/>
                <a:cs typeface="DM Sans"/>
                <a:sym typeface="DM Sans"/>
              </a:rPr>
              <a:t>HOW</a:t>
            </a:r>
            <a:endParaRPr b="1" sz="2000">
              <a:highlight>
                <a:srgbClr val="E8E7E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/>
        </p:nvSpPr>
        <p:spPr>
          <a:xfrm>
            <a:off x="536400" y="1107600"/>
            <a:ext cx="6064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What type of information is being asked?</a:t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930550" y="468275"/>
            <a:ext cx="38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8" name="Google Shape;278;p33"/>
          <p:cNvGrpSpPr/>
          <p:nvPr/>
        </p:nvGrpSpPr>
        <p:grpSpPr>
          <a:xfrm>
            <a:off x="388447" y="399133"/>
            <a:ext cx="556761" cy="569396"/>
            <a:chOff x="974706" y="2467173"/>
            <a:chExt cx="738900" cy="738900"/>
          </a:xfrm>
        </p:grpSpPr>
        <p:sp>
          <p:nvSpPr>
            <p:cNvPr id="279" name="Google Shape;279;p3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0" name="Google Shape;280;p33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33"/>
          <p:cNvSpPr txBox="1"/>
          <p:nvPr/>
        </p:nvSpPr>
        <p:spPr>
          <a:xfrm>
            <a:off x="744125" y="1674750"/>
            <a:ext cx="70782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is the office? In what part of Buenos Aires?</a:t>
            </a:r>
            <a:b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 is in Puerto Madero.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can I find more information about the company?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 their website or LinkedIn page.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do applications close?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They close in 2 weeks.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are the interviews for candidates?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Next month, probably.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s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qualifications are required?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University degrees are valued but not required. Experience is necessary.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LANGUAGE FOCUS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7458825" y="1674750"/>
            <a:ext cx="108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highlight>
                  <a:srgbClr val="E8E7E3"/>
                </a:highlight>
                <a:latin typeface="DM Sans"/>
                <a:ea typeface="DM Sans"/>
                <a:cs typeface="DM Sans"/>
                <a:sym typeface="DM Sans"/>
              </a:rPr>
              <a:t>THING</a:t>
            </a:r>
            <a:endParaRPr b="1" sz="2100">
              <a:highlight>
                <a:srgbClr val="E8E7E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7458825" y="2610500"/>
            <a:ext cx="108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highlight>
                  <a:srgbClr val="E8E7E3"/>
                </a:highlight>
                <a:latin typeface="DM Sans"/>
                <a:ea typeface="DM Sans"/>
                <a:cs typeface="DM Sans"/>
                <a:sym typeface="DM Sans"/>
              </a:rPr>
              <a:t>PLACE</a:t>
            </a:r>
            <a:endParaRPr b="1" sz="2100">
              <a:highlight>
                <a:srgbClr val="E8E7E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7574925" y="3546250"/>
            <a:ext cx="84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highlight>
                  <a:srgbClr val="E8E7E3"/>
                </a:highlight>
                <a:latin typeface="DM Sans"/>
                <a:ea typeface="DM Sans"/>
                <a:cs typeface="DM Sans"/>
                <a:sym typeface="DM Sans"/>
              </a:rPr>
              <a:t>TIME</a:t>
            </a:r>
            <a:endParaRPr b="1" sz="2100">
              <a:highlight>
                <a:srgbClr val="E8E7E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86" name="Google Shape;286;p33"/>
          <p:cNvCxnSpPr>
            <a:endCxn id="285" idx="1"/>
          </p:cNvCxnSpPr>
          <p:nvPr/>
        </p:nvCxnSpPr>
        <p:spPr>
          <a:xfrm>
            <a:off x="3874425" y="3054700"/>
            <a:ext cx="3700500" cy="745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3"/>
          <p:cNvCxnSpPr>
            <a:endCxn id="284" idx="1"/>
          </p:cNvCxnSpPr>
          <p:nvPr/>
        </p:nvCxnSpPr>
        <p:spPr>
          <a:xfrm>
            <a:off x="5501025" y="2047550"/>
            <a:ext cx="1957800" cy="816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3"/>
          <p:cNvCxnSpPr>
            <a:endCxn id="283" idx="1"/>
          </p:cNvCxnSpPr>
          <p:nvPr/>
        </p:nvCxnSpPr>
        <p:spPr>
          <a:xfrm flipH="1" rot="10800000">
            <a:off x="4649025" y="1928700"/>
            <a:ext cx="2809800" cy="210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6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This lesson will be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" name="Google Shape;53;p16"/>
          <p:cNvSpPr txBox="1"/>
          <p:nvPr/>
        </p:nvSpPr>
        <p:spPr>
          <a:xfrm>
            <a:off x="3493675" y="2541075"/>
            <a:ext cx="256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recorded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" name="Google Shape;54;p16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Break-time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2998200" y="2971950"/>
            <a:ext cx="31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We’ll be back in 10 minutes!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🧉 Mate Emoji on WhatsApp 2.19.352" id="295" name="Google Shape;29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715" y="1183600"/>
            <a:ext cx="1101538" cy="110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Job search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recommendations</a:t>
            </a:r>
            <a:endParaRPr b="1" sz="4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/>
        </p:nvSpPr>
        <p:spPr>
          <a:xfrm>
            <a:off x="573300" y="1111050"/>
            <a:ext cx="7997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CV summary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476250" y="1934450"/>
            <a:ext cx="671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You can introduce yourself in a short paragraph in your CV or your LinkedIn profile. This summary helps recruiters find the best profiles for their companies.</a:t>
            </a:r>
            <a:endParaRPr sz="2000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1149000" y="387850"/>
            <a:ext cx="30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SKILLS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573300" y="3419200"/>
            <a:ext cx="671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You can use Wh- questions to organize the information in your CV summary or LinkedIn profile.</a:t>
            </a:r>
            <a:endParaRPr sz="2000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09" name="Google Shape;309;p36"/>
          <p:cNvGrpSpPr/>
          <p:nvPr/>
        </p:nvGrpSpPr>
        <p:grpSpPr>
          <a:xfrm>
            <a:off x="647800" y="387861"/>
            <a:ext cx="431100" cy="431100"/>
            <a:chOff x="4616400" y="1950761"/>
            <a:chExt cx="431100" cy="431100"/>
          </a:xfrm>
        </p:grpSpPr>
        <p:sp>
          <p:nvSpPr>
            <p:cNvPr id="310" name="Google Shape;310;p36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1" name="Google Shape;311;p36" title="ícono de para record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7" name="Google Shape;317;p37"/>
          <p:cNvPicPr preferRelativeResize="0"/>
          <p:nvPr/>
        </p:nvPicPr>
        <p:blipFill rotWithShape="1">
          <a:blip r:embed="rId3">
            <a:alphaModFix/>
          </a:blip>
          <a:srcRect b="3051" l="0" r="0" t="3060"/>
          <a:stretch/>
        </p:blipFill>
        <p:spPr>
          <a:xfrm>
            <a:off x="5712875" y="468275"/>
            <a:ext cx="2923973" cy="411874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SKILLS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309950" y="1230100"/>
            <a:ext cx="671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</a:t>
            </a:r>
            <a:r>
              <a:rPr b="1"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</a:t>
            </a:r>
            <a:r>
              <a:rPr b="1"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h-</a:t>
            </a: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questions to organize your summary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309950" y="1762775"/>
            <a:ext cx="38346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M Sans"/>
              <a:buChar char="✓"/>
            </a:pPr>
            <a:r>
              <a:rPr b="1"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Who</a:t>
            </a:r>
            <a:r>
              <a:rPr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 are you?</a:t>
            </a:r>
            <a:endParaRPr sz="180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M Sans"/>
              <a:buChar char="✓"/>
            </a:pPr>
            <a:r>
              <a:rPr b="1"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 are you from?</a:t>
            </a:r>
            <a:endParaRPr sz="180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M Sans"/>
              <a:buChar char="✓"/>
            </a:pPr>
            <a:r>
              <a:rPr b="1"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 do you live?</a:t>
            </a:r>
            <a:endParaRPr sz="180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M Sans"/>
              <a:buChar char="✓"/>
            </a:pPr>
            <a:r>
              <a:rPr b="1"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 did you study?</a:t>
            </a:r>
            <a:endParaRPr sz="180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M Sans"/>
              <a:buChar char="✓"/>
            </a:pPr>
            <a:r>
              <a:rPr b="1"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 did you study?</a:t>
            </a:r>
            <a:endParaRPr sz="180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M Sans"/>
              <a:buChar char="✓"/>
            </a:pPr>
            <a:r>
              <a:rPr b="1"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 did you graduate?</a:t>
            </a:r>
            <a:endParaRPr sz="180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DM Sans"/>
              <a:buChar char="✓"/>
            </a:pPr>
            <a:r>
              <a:rPr b="1"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s" sz="18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 are you good at?</a:t>
            </a:r>
            <a:endParaRPr sz="180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309950" y="4254150"/>
            <a:ext cx="671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Let’s see some examples…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2" name="Google Shape;322;p37" title="ícono de para recorda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44" y="449919"/>
            <a:ext cx="43110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WHOLE CLASS ACTIVITY</a:t>
            </a:r>
            <a:endParaRPr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8" name="Google Shape;328;p38"/>
          <p:cNvGrpSpPr/>
          <p:nvPr/>
        </p:nvGrpSpPr>
        <p:grpSpPr>
          <a:xfrm>
            <a:off x="401568" y="406405"/>
            <a:ext cx="528979" cy="554840"/>
            <a:chOff x="473351" y="619523"/>
            <a:chExt cx="738900" cy="738900"/>
          </a:xfrm>
        </p:grpSpPr>
        <p:sp>
          <p:nvSpPr>
            <p:cNvPr id="329" name="Google Shape;329;p3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0" name="Google Shape;330;p38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38"/>
          <p:cNvSpPr txBox="1"/>
          <p:nvPr/>
        </p:nvSpPr>
        <p:spPr>
          <a:xfrm>
            <a:off x="309950" y="4254150"/>
            <a:ext cx="671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Estimated time: 20 minutes</a:t>
            </a:r>
            <a:endParaRPr sz="1900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694150" y="1160700"/>
            <a:ext cx="67707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Read the descriptions and answer orally:</a:t>
            </a:r>
            <a:endParaRPr b="1" sz="24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Which questions are being answered in this summary?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WHOLE CLASS ACTIVITY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597150" y="1317225"/>
            <a:ext cx="5166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My name is Sofía Gonzalez, I’m a UX Designer specializing in creating seamless digital experiences. I live in Buenos Aires, Argentina (GMT -3). I graduated from UTN in 2018. I am a creative, detail-oriented professional passionate about user-centered design and continuous learning.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39"/>
          <p:cNvSpPr/>
          <p:nvPr/>
        </p:nvSpPr>
        <p:spPr>
          <a:xfrm>
            <a:off x="6027750" y="1757850"/>
            <a:ext cx="2640000" cy="2229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 txBox="1"/>
          <p:nvPr/>
        </p:nvSpPr>
        <p:spPr>
          <a:xfrm>
            <a:off x="5993850" y="1898100"/>
            <a:ext cx="27078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Who are you?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 are you from?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 do you live?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What did you study?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 did you study?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When did you graduate?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What are you good at?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1" name="Google Shape;341;p39"/>
          <p:cNvGrpSpPr/>
          <p:nvPr/>
        </p:nvGrpSpPr>
        <p:grpSpPr>
          <a:xfrm>
            <a:off x="401568" y="406405"/>
            <a:ext cx="528979" cy="554840"/>
            <a:chOff x="473351" y="619523"/>
            <a:chExt cx="738900" cy="738900"/>
          </a:xfrm>
        </p:grpSpPr>
        <p:sp>
          <p:nvSpPr>
            <p:cNvPr id="342" name="Google Shape;342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3" name="Google Shape;343;p39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WHOLE CLASS ACTIVITY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564775" y="1253100"/>
            <a:ext cx="5166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I'm Alex, a Full Stack Developer based in London, United Kingdom. I graduated in 2019 with a degree in Computer Science. I enjoy building innovative web applications. I am a dedicated, problem-solving individual with a strong commitment to writing clean and efficient code.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I'm Lisa, a Data Analyst living in New York City, USA (GMT -4). Graduated in 2020 with a degree in Statistics, I excel in analyzing complex data sets. I am a curious, analytical thinker with a passion for extracting meaningful insights from data.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p40"/>
          <p:cNvSpPr/>
          <p:nvPr/>
        </p:nvSpPr>
        <p:spPr>
          <a:xfrm>
            <a:off x="6306725" y="1877175"/>
            <a:ext cx="2640000" cy="2229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0"/>
          <p:cNvSpPr txBox="1"/>
          <p:nvPr/>
        </p:nvSpPr>
        <p:spPr>
          <a:xfrm>
            <a:off x="6238925" y="1974375"/>
            <a:ext cx="27078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Who are you?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 are you from?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 do you live?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What did you study?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 did you study?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When did you graduate?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What are you good at?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2" name="Google Shape;352;p40"/>
          <p:cNvGrpSpPr/>
          <p:nvPr/>
        </p:nvGrpSpPr>
        <p:grpSpPr>
          <a:xfrm>
            <a:off x="401568" y="406405"/>
            <a:ext cx="528979" cy="554840"/>
            <a:chOff x="473351" y="619523"/>
            <a:chExt cx="738900" cy="738900"/>
          </a:xfrm>
        </p:grpSpPr>
        <p:sp>
          <p:nvSpPr>
            <p:cNvPr id="353" name="Google Shape;353;p4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4" name="Google Shape;354;p40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/>
          <p:nvPr/>
        </p:nvSpPr>
        <p:spPr>
          <a:xfrm>
            <a:off x="6306725" y="1877175"/>
            <a:ext cx="2640000" cy="2229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WHOLE CLASS ACTIVITY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1" name="Google Shape;361;p41"/>
          <p:cNvGrpSpPr/>
          <p:nvPr/>
        </p:nvGrpSpPr>
        <p:grpSpPr>
          <a:xfrm>
            <a:off x="388447" y="399133"/>
            <a:ext cx="556761" cy="569396"/>
            <a:chOff x="974706" y="2467173"/>
            <a:chExt cx="738900" cy="738900"/>
          </a:xfrm>
        </p:grpSpPr>
        <p:sp>
          <p:nvSpPr>
            <p:cNvPr id="362" name="Google Shape;362;p4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3" name="Google Shape;363;p4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41"/>
          <p:cNvSpPr txBox="1"/>
          <p:nvPr/>
        </p:nvSpPr>
        <p:spPr>
          <a:xfrm>
            <a:off x="564775" y="1253100"/>
            <a:ext cx="5404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My name is Tom Harris, a Cybersecurity Specialist located in Sydney, Australia (GMT +10). I studied information security and completed some courses in big data. I am a diligent, detail-oriented professional committed to protecting digital assets and ensuring data privacy.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'm Emilia Cortez, a Product Manager working in Medellín, Colombia (GMT -5). Graduated in 2016 with a degree in Business and Technology, I excel in delivering user-centric software solutions. I am a strategic, customer-focused individual passionate about driving product innovation and business growth.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6238925" y="1974375"/>
            <a:ext cx="27078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Who are you?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 are you from?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 do you live?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What did you study?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Where did you study?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When did you graduate?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DM Sans"/>
              <a:buChar char="✓"/>
            </a:pPr>
            <a:r>
              <a:rPr lang="es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What are you good at?</a:t>
            </a:r>
            <a:endParaRPr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/>
          <p:nvPr/>
        </p:nvSpPr>
        <p:spPr>
          <a:xfrm>
            <a:off x="476250" y="1487850"/>
            <a:ext cx="7567800" cy="972000"/>
          </a:xfrm>
          <a:prstGeom prst="rect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Recap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2" name="Google Shape;372;p42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73" name="Google Shape;373;p4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4" name="Google Shape;374;p42" title="ícono de repas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42"/>
          <p:cNvSpPr txBox="1"/>
          <p:nvPr/>
        </p:nvSpPr>
        <p:spPr>
          <a:xfrm>
            <a:off x="476250" y="1487850"/>
            <a:ext cx="75678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15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WE USE WH- QUESTIONS TO ASK FOR INFORMATION. WE CAN USE THIS QUESTIONS TO ORGANIZE THE INFORMATION WE WANT TO GIVE.</a:t>
            </a:r>
            <a:br>
              <a:rPr lang="es" sz="15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5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EACH WH- WORD ASKS FOR A DIFFERENT TYPE OF INFORMATION:</a:t>
            </a:r>
            <a:endParaRPr sz="15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816375" y="2499425"/>
            <a:ext cx="6053700" cy="21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✓"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WHO…? Information about a </a:t>
            </a:r>
            <a:r>
              <a:rPr b="1" lang="es" sz="1800">
                <a:solidFill>
                  <a:schemeClr val="dk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PERSON</a:t>
            </a:r>
            <a:endParaRPr b="1" sz="1800">
              <a:solidFill>
                <a:schemeClr val="dk2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✓"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WHAT….? Information about a </a:t>
            </a:r>
            <a:r>
              <a:rPr b="1" lang="es" sz="1800">
                <a:solidFill>
                  <a:schemeClr val="dk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THING</a:t>
            </a:r>
            <a:endParaRPr sz="1800">
              <a:solidFill>
                <a:schemeClr val="lt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✓"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WHERE…? Information about a </a:t>
            </a:r>
            <a:r>
              <a:rPr b="1" lang="es" sz="1800">
                <a:solidFill>
                  <a:schemeClr val="dk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PLACE</a:t>
            </a:r>
            <a:endParaRPr sz="1800">
              <a:solidFill>
                <a:schemeClr val="lt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✓"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WHEN…?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Information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about </a:t>
            </a:r>
            <a:r>
              <a:rPr b="1" lang="es" sz="1800">
                <a:solidFill>
                  <a:schemeClr val="dk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TIME</a:t>
            </a:r>
            <a:endParaRPr sz="1800">
              <a:solidFill>
                <a:schemeClr val="lt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✓"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WHY…? Information about a </a:t>
            </a:r>
            <a:r>
              <a:rPr b="1" lang="es" sz="1800">
                <a:solidFill>
                  <a:schemeClr val="dk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REASON</a:t>
            </a:r>
            <a:endParaRPr sz="1800">
              <a:solidFill>
                <a:schemeClr val="lt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✓"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HOW…? Information about a </a:t>
            </a:r>
            <a:r>
              <a:rPr b="1" lang="es" sz="1800">
                <a:solidFill>
                  <a:schemeClr val="dk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MANNER</a:t>
            </a:r>
            <a:endParaRPr sz="1800">
              <a:solidFill>
                <a:schemeClr val="lt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/>
          <p:nvPr/>
        </p:nvSpPr>
        <p:spPr>
          <a:xfrm>
            <a:off x="879050" y="1518850"/>
            <a:ext cx="3593400" cy="423300"/>
          </a:xfrm>
          <a:prstGeom prst="rect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Recap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3" name="Google Shape;383;p4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84" name="Google Shape;384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5" name="Google Shape;385;p43" title="ícono de repas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43"/>
          <p:cNvSpPr txBox="1"/>
          <p:nvPr/>
        </p:nvSpPr>
        <p:spPr>
          <a:xfrm>
            <a:off x="879050" y="1518850"/>
            <a:ext cx="38139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15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WE BUILD WH- QUESTIONS LIKE THIS:</a:t>
            </a:r>
            <a:endParaRPr sz="15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879050" y="2170425"/>
            <a:ext cx="5349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did you study?</a:t>
            </a:r>
            <a:br>
              <a:rPr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did you graduate?</a:t>
            </a:r>
            <a:endParaRPr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did you study?</a:t>
            </a:r>
            <a:endParaRPr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How</a:t>
            </a:r>
            <a:r>
              <a:rPr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do you solve this problem?</a:t>
            </a:r>
            <a:endParaRPr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Why</a:t>
            </a:r>
            <a:r>
              <a:rPr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do you want this job?</a:t>
            </a:r>
            <a:endParaRPr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s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Wh- word + auxiliary verb + subject + verb</a:t>
            </a:r>
            <a:endParaRPr b="1" i="1"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43"/>
          <p:cNvSpPr/>
          <p:nvPr/>
        </p:nvSpPr>
        <p:spPr>
          <a:xfrm>
            <a:off x="876150" y="3763425"/>
            <a:ext cx="4659600" cy="423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/>
        </p:nvSpPr>
        <p:spPr>
          <a:xfrm>
            <a:off x="1193400" y="2202300"/>
            <a:ext cx="675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Who are you?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" name="Google Shape;60;p17"/>
          <p:cNvSpPr txBox="1"/>
          <p:nvPr/>
        </p:nvSpPr>
        <p:spPr>
          <a:xfrm>
            <a:off x="1461300" y="1740588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Week </a:t>
            </a:r>
            <a:r>
              <a:rPr b="1" lang="e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0" i="0" lang="es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– LEVEL </a:t>
            </a:r>
            <a:r>
              <a:rPr lang="e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i="0" sz="1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/>
        </p:nvSpPr>
        <p:spPr>
          <a:xfrm>
            <a:off x="1285044" y="2202294"/>
            <a:ext cx="657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Oral </a:t>
            </a:r>
            <a:r>
              <a:rPr b="1" lang="es" sz="4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focus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CV SUMMARY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9" name="Google Shape;399;p45"/>
          <p:cNvSpPr txBox="1"/>
          <p:nvPr/>
        </p:nvSpPr>
        <p:spPr>
          <a:xfrm>
            <a:off x="553925" y="1626100"/>
            <a:ext cx="708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Use Wh- questions to think about the most relevant information in your CV.</a:t>
            </a:r>
            <a:endParaRPr sz="2500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00" name="Google Shape;400;p4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01" name="Google Shape;401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2" name="Google Shape;402;p45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45"/>
          <p:cNvSpPr txBox="1"/>
          <p:nvPr/>
        </p:nvSpPr>
        <p:spPr>
          <a:xfrm>
            <a:off x="513575" y="2662475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Prepare a 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summary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of your information to work with it next class.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Break-time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9" name="Google Shape;409;p46"/>
          <p:cNvSpPr txBox="1"/>
          <p:nvPr/>
        </p:nvSpPr>
        <p:spPr>
          <a:xfrm>
            <a:off x="2998200" y="2971950"/>
            <a:ext cx="31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We’ll be back in 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minutes!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🧉 Mate Emoji on WhatsApp 2.19.352" id="410" name="Google Shape;41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715" y="1183600"/>
            <a:ext cx="1101538" cy="110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 II -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Getting started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/>
        </p:nvSpPr>
        <p:spPr>
          <a:xfrm>
            <a:off x="1445150" y="53757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Oral focus </a:t>
            </a: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lab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1" name="Google Shape;421;p48"/>
          <p:cNvSpPr txBox="1"/>
          <p:nvPr/>
        </p:nvSpPr>
        <p:spPr>
          <a:xfrm>
            <a:off x="474450" y="1320625"/>
            <a:ext cx="8195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We will carry out different class activities to understand and put into practice the theoretical concepts we have seen</a:t>
            </a:r>
            <a:r>
              <a:rPr lang="es" sz="20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20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 what way?</a:t>
            </a:r>
            <a:endParaRPr b="1"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First, we will make a collaborative brainstorming to revise together some theoretical concepts. Then, you will work individually, and give a final revision to your work. When you are done, you will present your work and receive feedback. Finally, we will work collaboratively, sharing progress and asking questions.</a:t>
            </a:r>
            <a:endParaRPr sz="20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Estimated time: 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80 minutes + 10-minute break</a:t>
            </a:r>
            <a:endParaRPr b="1"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2" name="Google Shape;422;p48"/>
          <p:cNvGrpSpPr/>
          <p:nvPr/>
        </p:nvGrpSpPr>
        <p:grpSpPr>
          <a:xfrm>
            <a:off x="473351" y="468273"/>
            <a:ext cx="738900" cy="738900"/>
            <a:chOff x="473351" y="619523"/>
            <a:chExt cx="738900" cy="738900"/>
          </a:xfrm>
        </p:grpSpPr>
        <p:sp>
          <p:nvSpPr>
            <p:cNvPr id="423" name="Google Shape;423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4" name="Google Shape;424;p48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by step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0" name="Google Shape;430;p49"/>
          <p:cNvSpPr/>
          <p:nvPr/>
        </p:nvSpPr>
        <p:spPr>
          <a:xfrm>
            <a:off x="4278440" y="1960454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9"/>
          <p:cNvSpPr txBox="1"/>
          <p:nvPr/>
        </p:nvSpPr>
        <p:spPr>
          <a:xfrm>
            <a:off x="990250" y="276605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1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3596550" y="276605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2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49"/>
          <p:cNvSpPr/>
          <p:nvPr/>
        </p:nvSpPr>
        <p:spPr>
          <a:xfrm>
            <a:off x="6825776" y="19604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49"/>
          <p:cNvCxnSpPr>
            <a:stCxn id="435" idx="6"/>
            <a:endCxn id="430" idx="2"/>
          </p:cNvCxnSpPr>
          <p:nvPr/>
        </p:nvCxnSpPr>
        <p:spPr>
          <a:xfrm>
            <a:off x="2318213" y="2254029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49"/>
          <p:cNvCxnSpPr>
            <a:stCxn id="430" idx="6"/>
            <a:endCxn id="433" idx="2"/>
          </p:cNvCxnSpPr>
          <p:nvPr/>
        </p:nvCxnSpPr>
        <p:spPr>
          <a:xfrm>
            <a:off x="4865540" y="2254004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9"/>
          <p:cNvSpPr txBox="1"/>
          <p:nvPr/>
        </p:nvSpPr>
        <p:spPr>
          <a:xfrm>
            <a:off x="6143875" y="276605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3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49"/>
          <p:cNvSpPr txBox="1"/>
          <p:nvPr/>
        </p:nvSpPr>
        <p:spPr>
          <a:xfrm>
            <a:off x="847175" y="3192575"/>
            <a:ext cx="2397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Revise collaboratively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work individually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Estimated time: 20 minutes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9" name="Google Shape;439;p49"/>
          <p:cNvSpPr txBox="1"/>
          <p:nvPr/>
        </p:nvSpPr>
        <p:spPr>
          <a:xfrm>
            <a:off x="3372825" y="3192575"/>
            <a:ext cx="2397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Share work and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receive feedback.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Estimated time: 40 minutes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49"/>
          <p:cNvSpPr txBox="1"/>
          <p:nvPr/>
        </p:nvSpPr>
        <p:spPr>
          <a:xfrm>
            <a:off x="6028475" y="3192575"/>
            <a:ext cx="2397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Share progress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ask questions.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Estimated time: 20 minutes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1" name="Google Shape;441;p49"/>
          <p:cNvSpPr txBox="1"/>
          <p:nvPr/>
        </p:nvSpPr>
        <p:spPr>
          <a:xfrm>
            <a:off x="4364888" y="19538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p49"/>
          <p:cNvSpPr txBox="1"/>
          <p:nvPr/>
        </p:nvSpPr>
        <p:spPr>
          <a:xfrm>
            <a:off x="6912188" y="19538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3" name="Google Shape;443;p49"/>
          <p:cNvGrpSpPr/>
          <p:nvPr/>
        </p:nvGrpSpPr>
        <p:grpSpPr>
          <a:xfrm>
            <a:off x="1731113" y="1953850"/>
            <a:ext cx="587100" cy="600300"/>
            <a:chOff x="1731113" y="1953850"/>
            <a:chExt cx="587100" cy="600300"/>
          </a:xfrm>
        </p:grpSpPr>
        <p:sp>
          <p:nvSpPr>
            <p:cNvPr id="435" name="Google Shape;435;p49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9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/>
        </p:nvSpPr>
        <p:spPr>
          <a:xfrm>
            <a:off x="2328288" y="740125"/>
            <a:ext cx="4487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Let’s get started</a:t>
            </a:r>
            <a:r>
              <a:rPr b="1" i="0" lang="es" sz="40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b="1" i="0" sz="4000" u="none" cap="none" strike="noStrike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0" name="Google Shape;45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5600" y="1701375"/>
            <a:ext cx="4312775" cy="24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1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456" name="Google Shape;456;p5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7" name="Google Shape;457;p5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51"/>
          <p:cNvSpPr txBox="1"/>
          <p:nvPr/>
        </p:nvSpPr>
        <p:spPr>
          <a:xfrm>
            <a:off x="1461300" y="19718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1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Estimated time: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20 minutes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51"/>
          <p:cNvSpPr txBox="1"/>
          <p:nvPr/>
        </p:nvSpPr>
        <p:spPr>
          <a:xfrm>
            <a:off x="987300" y="27107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Collaborative revision and individual work. 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52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466" name="Google Shape;466;p5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7" name="Google Shape;467;p52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52"/>
          <p:cNvSpPr txBox="1"/>
          <p:nvPr/>
        </p:nvSpPr>
        <p:spPr>
          <a:xfrm>
            <a:off x="501450" y="1081750"/>
            <a:ext cx="6842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Collaborative revision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9" name="Google Shape;46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/>
          <p:nvPr/>
        </p:nvSpPr>
        <p:spPr>
          <a:xfrm>
            <a:off x="337950" y="2277775"/>
            <a:ext cx="7548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Description of the activity.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We’ll revise together the theoretical material we saw last class.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p52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1 - PART I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337950" y="4142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Estimated time: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10 minutes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Revision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7825" y="1210049"/>
            <a:ext cx="2572650" cy="316476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 txBox="1"/>
          <p:nvPr/>
        </p:nvSpPr>
        <p:spPr>
          <a:xfrm>
            <a:off x="472700" y="468275"/>
            <a:ext cx="724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Weekly plan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3925" y="1157075"/>
            <a:ext cx="2682800" cy="3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750" y="1210050"/>
            <a:ext cx="2572650" cy="32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 txBox="1"/>
          <p:nvPr/>
        </p:nvSpPr>
        <p:spPr>
          <a:xfrm>
            <a:off x="4867538" y="1379650"/>
            <a:ext cx="25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Part II</a:t>
            </a:r>
            <a:endParaRPr i="0" sz="16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0" name="Google Shape;70;p18"/>
          <p:cNvCxnSpPr/>
          <p:nvPr/>
        </p:nvCxnSpPr>
        <p:spPr>
          <a:xfrm>
            <a:off x="4986261" y="2182525"/>
            <a:ext cx="2335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8"/>
          <p:cNvSpPr txBox="1"/>
          <p:nvPr/>
        </p:nvSpPr>
        <p:spPr>
          <a:xfrm>
            <a:off x="4887555" y="1767025"/>
            <a:ext cx="253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Oral focus</a:t>
            </a:r>
            <a:endParaRPr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" name="Google Shape;72;p18"/>
          <p:cNvSpPr txBox="1"/>
          <p:nvPr/>
        </p:nvSpPr>
        <p:spPr>
          <a:xfrm>
            <a:off x="1648471" y="1341913"/>
            <a:ext cx="25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Part I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3" name="Google Shape;73;p18"/>
          <p:cNvCxnSpPr/>
          <p:nvPr/>
        </p:nvCxnSpPr>
        <p:spPr>
          <a:xfrm>
            <a:off x="1747169" y="2493025"/>
            <a:ext cx="2335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8"/>
          <p:cNvSpPr txBox="1"/>
          <p:nvPr/>
        </p:nvSpPr>
        <p:spPr>
          <a:xfrm>
            <a:off x="1668713" y="1711225"/>
            <a:ext cx="253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Who are you?</a:t>
            </a:r>
            <a:endParaRPr b="1" i="0" sz="15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5" name="Google Shape;75;p18"/>
          <p:cNvCxnSpPr/>
          <p:nvPr/>
        </p:nvCxnSpPr>
        <p:spPr>
          <a:xfrm>
            <a:off x="4986246" y="1748950"/>
            <a:ext cx="2335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8"/>
          <p:cNvSpPr txBox="1"/>
          <p:nvPr/>
        </p:nvSpPr>
        <p:spPr>
          <a:xfrm>
            <a:off x="4867750" y="2367025"/>
            <a:ext cx="24648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Organize information in a CV summary.</a:t>
            </a: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Ask for specific information.</a:t>
            </a: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1702925" y="2493025"/>
            <a:ext cx="24648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Job adverts.</a:t>
            </a:r>
            <a:endParaRPr sz="1200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Asking for information.</a:t>
            </a:r>
            <a:endParaRPr sz="1200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CV summary.</a:t>
            </a:r>
            <a:endParaRPr sz="1200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Organizing information.</a:t>
            </a:r>
            <a:endParaRPr sz="1200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Wh- questions.</a:t>
            </a:r>
            <a:endParaRPr sz="1200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/>
          <p:nvPr/>
        </p:nvSpPr>
        <p:spPr>
          <a:xfrm>
            <a:off x="595200" y="1941125"/>
            <a:ext cx="265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WHEN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WHO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WHAT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HOW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WHY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3" name="Google Shape;483;p54"/>
          <p:cNvSpPr txBox="1"/>
          <p:nvPr/>
        </p:nvSpPr>
        <p:spPr>
          <a:xfrm>
            <a:off x="501450" y="990525"/>
            <a:ext cx="49101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Match the Wh- question words and the information they ask for</a:t>
            </a:r>
            <a:endParaRPr b="1" sz="24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54"/>
          <p:cNvSpPr/>
          <p:nvPr/>
        </p:nvSpPr>
        <p:spPr>
          <a:xfrm>
            <a:off x="457338" y="468286"/>
            <a:ext cx="431100" cy="431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4"/>
          <p:cNvSpPr txBox="1"/>
          <p:nvPr/>
        </p:nvSpPr>
        <p:spPr>
          <a:xfrm>
            <a:off x="943950" y="468325"/>
            <a:ext cx="77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REVISION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6" name="Google Shape;4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50" y="502975"/>
            <a:ext cx="361700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4"/>
          <p:cNvSpPr txBox="1"/>
          <p:nvPr/>
        </p:nvSpPr>
        <p:spPr>
          <a:xfrm>
            <a:off x="476250" y="4445275"/>
            <a:ext cx="385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ESTIMATED TIME: 5 minutes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5020450" y="1941125"/>
            <a:ext cx="265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PERSON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PLACE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MANNER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TIME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THING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REASON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89" name="Google Shape;489;p54"/>
          <p:cNvCxnSpPr/>
          <p:nvPr/>
        </p:nvCxnSpPr>
        <p:spPr>
          <a:xfrm>
            <a:off x="1619925" y="2200150"/>
            <a:ext cx="3330300" cy="34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4"/>
          <p:cNvCxnSpPr/>
          <p:nvPr/>
        </p:nvCxnSpPr>
        <p:spPr>
          <a:xfrm>
            <a:off x="1623275" y="2545600"/>
            <a:ext cx="3323700" cy="72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54"/>
          <p:cNvCxnSpPr/>
          <p:nvPr/>
        </p:nvCxnSpPr>
        <p:spPr>
          <a:xfrm flipH="1" rot="10800000">
            <a:off x="1621025" y="2186575"/>
            <a:ext cx="3332700" cy="70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54"/>
          <p:cNvCxnSpPr/>
          <p:nvPr/>
        </p:nvCxnSpPr>
        <p:spPr>
          <a:xfrm>
            <a:off x="1619925" y="3276725"/>
            <a:ext cx="3323700" cy="36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54"/>
          <p:cNvCxnSpPr/>
          <p:nvPr/>
        </p:nvCxnSpPr>
        <p:spPr>
          <a:xfrm flipH="1" rot="10800000">
            <a:off x="1609850" y="2931200"/>
            <a:ext cx="3337200" cy="70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54"/>
          <p:cNvCxnSpPr/>
          <p:nvPr/>
        </p:nvCxnSpPr>
        <p:spPr>
          <a:xfrm flipH="1" rot="10800000">
            <a:off x="1607350" y="3997850"/>
            <a:ext cx="3339600" cy="3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/>
          <p:nvPr/>
        </p:nvSpPr>
        <p:spPr>
          <a:xfrm>
            <a:off x="595200" y="1941125"/>
            <a:ext cx="265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WHERE - PLACE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WHEN - TIME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WHO - PERSON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WHAT - THING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HOW - MANNER</a:t>
            </a:r>
            <a:b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WHY - REASON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501450" y="990525"/>
            <a:ext cx="491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Wh- question words</a:t>
            </a:r>
            <a:endParaRPr b="1" sz="28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1" name="Google Shape;501;p55"/>
          <p:cNvSpPr/>
          <p:nvPr/>
        </p:nvSpPr>
        <p:spPr>
          <a:xfrm>
            <a:off x="457338" y="468286"/>
            <a:ext cx="431100" cy="431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5"/>
          <p:cNvSpPr txBox="1"/>
          <p:nvPr/>
        </p:nvSpPr>
        <p:spPr>
          <a:xfrm>
            <a:off x="943950" y="468325"/>
            <a:ext cx="77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REVISION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3" name="Google Shape;5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50" y="502975"/>
            <a:ext cx="361700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/>
          <p:nvPr/>
        </p:nvSpPr>
        <p:spPr>
          <a:xfrm>
            <a:off x="3464250" y="2008850"/>
            <a:ext cx="5349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do you work?</a:t>
            </a:r>
            <a:br>
              <a:rPr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did you graduate?</a:t>
            </a:r>
            <a:endParaRPr sz="1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Who </a:t>
            </a:r>
            <a:r>
              <a:rPr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you?</a:t>
            </a:r>
            <a:r>
              <a:rPr lang="es" sz="17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endParaRPr sz="17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are you good at?</a:t>
            </a:r>
            <a:r>
              <a:rPr lang="es" sz="17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endParaRPr sz="17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How</a:t>
            </a:r>
            <a:r>
              <a:rPr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do you solve this problem?</a:t>
            </a:r>
            <a:endParaRPr sz="1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Why</a:t>
            </a:r>
            <a:r>
              <a:rPr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do you want this job?</a:t>
            </a:r>
            <a:endParaRPr sz="1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Wh- word + auxiliary verb + subject + verb</a:t>
            </a:r>
            <a:endParaRPr b="1" i="1" sz="17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5" name="Google Shape;505;p55"/>
          <p:cNvSpPr/>
          <p:nvPr/>
        </p:nvSpPr>
        <p:spPr>
          <a:xfrm>
            <a:off x="3464250" y="3826625"/>
            <a:ext cx="4659600" cy="423300"/>
          </a:xfrm>
          <a:prstGeom prst="rect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/>
          <p:nvPr/>
        </p:nvSpPr>
        <p:spPr>
          <a:xfrm>
            <a:off x="573300" y="1111050"/>
            <a:ext cx="7997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56"/>
          <p:cNvSpPr txBox="1"/>
          <p:nvPr/>
        </p:nvSpPr>
        <p:spPr>
          <a:xfrm>
            <a:off x="476250" y="4445275"/>
            <a:ext cx="385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ESTIMATED TIME: 10 minutes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2" name="Google Shape;512;p56"/>
          <p:cNvSpPr txBox="1"/>
          <p:nvPr/>
        </p:nvSpPr>
        <p:spPr>
          <a:xfrm>
            <a:off x="476250" y="982500"/>
            <a:ext cx="6646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Complete the missing Wh- question words</a:t>
            </a:r>
            <a:endParaRPr b="1" sz="24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3" name="Google Shape;513;p56"/>
          <p:cNvSpPr/>
          <p:nvPr/>
        </p:nvSpPr>
        <p:spPr>
          <a:xfrm>
            <a:off x="457338" y="468286"/>
            <a:ext cx="431100" cy="431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6"/>
          <p:cNvSpPr txBox="1"/>
          <p:nvPr/>
        </p:nvSpPr>
        <p:spPr>
          <a:xfrm>
            <a:off x="943950" y="468325"/>
            <a:ext cx="77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REVISION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5" name="Google Shape;5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50" y="502975"/>
            <a:ext cx="361700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6"/>
          <p:cNvSpPr txBox="1"/>
          <p:nvPr/>
        </p:nvSpPr>
        <p:spPr>
          <a:xfrm>
            <a:off x="476250" y="1721888"/>
            <a:ext cx="7874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_________ do you live? I live in Montevideo, Uruguay.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_________ did you complete your last cybersecurity course? In May 2023.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_________ do you like about working in IT? The impact technology has in society.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_________ is your inspiration in the IT field? Melanie Perkins, because I love her vision behind Canva.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_________ do you want to work for us? Your company has a great reputation and I can contribute to your team of developers.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_________ did you learn about this job opening? A friend showed me the job advert on LinkedIn.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/>
        </p:nvSpPr>
        <p:spPr>
          <a:xfrm>
            <a:off x="573300" y="1111050"/>
            <a:ext cx="7997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57"/>
          <p:cNvSpPr txBox="1"/>
          <p:nvPr/>
        </p:nvSpPr>
        <p:spPr>
          <a:xfrm>
            <a:off x="476250" y="4445275"/>
            <a:ext cx="385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ESTIMATED TIME: 10 minutes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p57"/>
          <p:cNvSpPr txBox="1"/>
          <p:nvPr/>
        </p:nvSpPr>
        <p:spPr>
          <a:xfrm>
            <a:off x="476250" y="982500"/>
            <a:ext cx="7319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Complete the missing Wh- question words </a:t>
            </a:r>
            <a:r>
              <a:rPr b="1" lang="es" sz="24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(key)</a:t>
            </a:r>
            <a:endParaRPr b="1" sz="24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4" name="Google Shape;524;p57"/>
          <p:cNvSpPr/>
          <p:nvPr/>
        </p:nvSpPr>
        <p:spPr>
          <a:xfrm>
            <a:off x="457338" y="468286"/>
            <a:ext cx="431100" cy="431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7"/>
          <p:cNvSpPr txBox="1"/>
          <p:nvPr/>
        </p:nvSpPr>
        <p:spPr>
          <a:xfrm>
            <a:off x="943950" y="468325"/>
            <a:ext cx="77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REVISION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6" name="Google Shape;5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50" y="502975"/>
            <a:ext cx="361700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476250" y="1721888"/>
            <a:ext cx="787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do you live? </a:t>
            </a:r>
            <a:r>
              <a:rPr i="1"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 live in Montevideo, Uruguay.</a:t>
            </a:r>
            <a:endParaRPr i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WHEN</a:t>
            </a: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did you complete your last cybersecurity course? </a:t>
            </a:r>
            <a:r>
              <a:rPr i="1"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 May 2023.</a:t>
            </a:r>
            <a:endParaRPr i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do you like about working in IT? </a:t>
            </a:r>
            <a:r>
              <a:rPr i="1"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The impact technology has in society.</a:t>
            </a:r>
            <a:endParaRPr i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WHO</a:t>
            </a: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is your inspiration in the IT field? </a:t>
            </a:r>
            <a:r>
              <a:rPr i="1"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Melanie Perkins, because I love her vision about design and education.</a:t>
            </a:r>
            <a:endParaRPr i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WHY</a:t>
            </a: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do you want to work for us? </a:t>
            </a:r>
            <a:r>
              <a:rPr i="1"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Because your company has a great reputation and I can contribute to your team of developers.</a:t>
            </a:r>
            <a:endParaRPr i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AutoNum type="arabicPeriod"/>
            </a:pPr>
            <a:r>
              <a:rPr lang="es" sz="16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HOW</a:t>
            </a: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did you learn about this job opening? </a:t>
            </a:r>
            <a:r>
              <a:rPr i="1"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friend showed me the job advert on LinkedIn.</a:t>
            </a:r>
            <a:endParaRPr i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/>
          <p:nvPr/>
        </p:nvSpPr>
        <p:spPr>
          <a:xfrm>
            <a:off x="1285044" y="2202294"/>
            <a:ext cx="657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Oral </a:t>
            </a:r>
            <a:r>
              <a:rPr b="1" lang="es" sz="4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focus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"/>
          <p:cNvSpPr txBox="1"/>
          <p:nvPr/>
        </p:nvSpPr>
        <p:spPr>
          <a:xfrm>
            <a:off x="1431550" y="688825"/>
            <a:ext cx="71694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CV summary</a:t>
            </a:r>
            <a:endParaRPr b="1" sz="33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553925" y="1626100"/>
            <a:ext cx="708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These are some questions that can help you write your summary. Let’s hear yours.</a:t>
            </a:r>
            <a:endParaRPr sz="2500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39" name="Google Shape;539;p5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40" name="Google Shape;540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1" name="Google Shape;541;p59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2" name="Google Shape;542;p59"/>
          <p:cNvSpPr txBox="1"/>
          <p:nvPr/>
        </p:nvSpPr>
        <p:spPr>
          <a:xfrm>
            <a:off x="553925" y="2580400"/>
            <a:ext cx="5222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Who are you? </a:t>
            </a:r>
            <a:b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Where do you live? Where are you from?</a:t>
            </a:r>
            <a:b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What did you study?</a:t>
            </a:r>
            <a:endParaRPr sz="1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What is your job?</a:t>
            </a:r>
            <a:b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How did you learn to code?</a:t>
            </a:r>
            <a:endParaRPr sz="1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When did you graduate?</a:t>
            </a:r>
            <a:endParaRPr sz="1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0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CV SUMMARY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8" name="Google Shape;548;p60"/>
          <p:cNvSpPr txBox="1"/>
          <p:nvPr/>
        </p:nvSpPr>
        <p:spPr>
          <a:xfrm>
            <a:off x="553925" y="1626100"/>
            <a:ext cx="708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Use Wh- questions to think about the most relevant information in your CV.</a:t>
            </a:r>
            <a:endParaRPr sz="2500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49" name="Google Shape;549;p6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50" name="Google Shape;550;p6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1" name="Google Shape;551;p60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60"/>
          <p:cNvSpPr txBox="1"/>
          <p:nvPr/>
        </p:nvSpPr>
        <p:spPr>
          <a:xfrm>
            <a:off x="513575" y="2662475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Prepare a summary of your information.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61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558" name="Google Shape;558;p6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9" name="Google Shape;559;p6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0" name="Google Shape;560;p61"/>
          <p:cNvSpPr txBox="1"/>
          <p:nvPr/>
        </p:nvSpPr>
        <p:spPr>
          <a:xfrm>
            <a:off x="501450" y="1081750"/>
            <a:ext cx="6842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Individual work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549525" y="2710950"/>
            <a:ext cx="7303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Description of the activity.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Use this time before the break to complete your work individually and get ready for your oral presentations.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1 - PART II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4" name="Google Shape;564;p61"/>
          <p:cNvSpPr txBox="1"/>
          <p:nvPr/>
        </p:nvSpPr>
        <p:spPr>
          <a:xfrm>
            <a:off x="549525" y="4142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Estimated time: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10 minutes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Break-time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0" name="Google Shape;570;p62"/>
          <p:cNvSpPr txBox="1"/>
          <p:nvPr/>
        </p:nvSpPr>
        <p:spPr>
          <a:xfrm>
            <a:off x="2998200" y="2971950"/>
            <a:ext cx="31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We’ll be back in 10 minutes!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🧉 Mate Emoji on WhatsApp 2.19.352" id="571" name="Google Shape;57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715" y="1183600"/>
            <a:ext cx="1101538" cy="110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63"/>
          <p:cNvGrpSpPr/>
          <p:nvPr/>
        </p:nvGrpSpPr>
        <p:grpSpPr>
          <a:xfrm>
            <a:off x="4194476" y="994286"/>
            <a:ext cx="738900" cy="738900"/>
            <a:chOff x="4194476" y="994286"/>
            <a:chExt cx="738900" cy="738900"/>
          </a:xfrm>
        </p:grpSpPr>
        <p:sp>
          <p:nvSpPr>
            <p:cNvPr id="577" name="Google Shape;577;p63"/>
            <p:cNvSpPr/>
            <p:nvPr/>
          </p:nvSpPr>
          <p:spPr>
            <a:xfrm>
              <a:off x="4194476" y="994286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8" name="Google Shape;578;p63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37595" y="1137378"/>
              <a:ext cx="452650" cy="452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" name="Google Shape;579;p63"/>
          <p:cNvSpPr txBox="1"/>
          <p:nvPr/>
        </p:nvSpPr>
        <p:spPr>
          <a:xfrm>
            <a:off x="1461300" y="19718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2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0" name="Google Shape;580;p63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Estimated time: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40 minutes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1" name="Google Shape;581;p63"/>
          <p:cNvSpPr txBox="1"/>
          <p:nvPr/>
        </p:nvSpPr>
        <p:spPr>
          <a:xfrm>
            <a:off x="987300" y="2710713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Share your work and 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receive feedback.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Today’s agenda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26" y="1623851"/>
            <a:ext cx="196975" cy="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63" y="2316901"/>
            <a:ext cx="196975" cy="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9"/>
          <p:cNvCxnSpPr/>
          <p:nvPr/>
        </p:nvCxnSpPr>
        <p:spPr>
          <a:xfrm flipH="1" rot="-5400000">
            <a:off x="1992988" y="2038963"/>
            <a:ext cx="555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9"/>
          <p:cNvCxnSpPr/>
          <p:nvPr/>
        </p:nvCxnSpPr>
        <p:spPr>
          <a:xfrm flipH="1" rot="-5400000">
            <a:off x="2052226" y="2751888"/>
            <a:ext cx="436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9"/>
          <p:cNvCxnSpPr>
            <a:stCxn id="85" idx="2"/>
            <a:endCxn id="86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26" y="162385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2690550" y="1526138"/>
            <a:ext cx="481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Talk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about job interviews.</a:t>
            </a:r>
            <a:endParaRPr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63" y="23169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2690548" y="3587400"/>
            <a:ext cx="4917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Use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Wh- questions.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2690548" y="2932900"/>
            <a:ext cx="515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Analyze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CV summaries and learn how to organize information.</a:t>
            </a:r>
            <a:endParaRPr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2690550" y="2278413"/>
            <a:ext cx="4917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Read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job adverts and follow-up questions.</a:t>
            </a:r>
            <a:endParaRPr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Collaborative activity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7" name="Google Shape;587;p64"/>
          <p:cNvSpPr txBox="1"/>
          <p:nvPr/>
        </p:nvSpPr>
        <p:spPr>
          <a:xfrm>
            <a:off x="473350" y="1626100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Step 2 - Part I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8" name="Google Shape;588;p64"/>
          <p:cNvSpPr txBox="1"/>
          <p:nvPr/>
        </p:nvSpPr>
        <p:spPr>
          <a:xfrm>
            <a:off x="473350" y="3980550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Estimated time: 15 minutes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9" name="Google Shape;589;p6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90" name="Google Shape;590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1" name="Google Shape;591;p64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" name="Google Shape;592;p64"/>
          <p:cNvSpPr txBox="1"/>
          <p:nvPr/>
        </p:nvSpPr>
        <p:spPr>
          <a:xfrm>
            <a:off x="473350" y="248235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Use this part of the class to share your work with other students in small groups and receive feedback from peers.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5"/>
          <p:cNvSpPr txBox="1"/>
          <p:nvPr/>
        </p:nvSpPr>
        <p:spPr>
          <a:xfrm>
            <a:off x="4519500" y="1820650"/>
            <a:ext cx="3834600" cy="20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Attitude to learning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 ready to keep learning at every moment. Sharing is welcome,  collaborative work prevails.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Respect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Listen to each other, we can all express what we think. Let everybody participate. .</a:t>
            </a:r>
            <a:endParaRPr sz="135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8" name="Google Shape;598;p65"/>
          <p:cNvSpPr txBox="1"/>
          <p:nvPr/>
        </p:nvSpPr>
        <p:spPr>
          <a:xfrm>
            <a:off x="442200" y="1820650"/>
            <a:ext cx="3834600" cy="18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Attendance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Have an active participation in class, avoid distractions.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Active listening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Listen and process what others express in the class.</a:t>
            </a:r>
            <a:endParaRPr sz="135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9" name="Google Shape;599;p65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Commitments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0" name="Google Shape;600;p6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COLLABORATIVE ACTIVITY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1" name="Google Shape;601;p65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602" name="Google Shape;602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3" name="Google Shape;603;p65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66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609" name="Google Shape;609;p6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0" name="Google Shape;610;p6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p66"/>
          <p:cNvSpPr txBox="1"/>
          <p:nvPr/>
        </p:nvSpPr>
        <p:spPr>
          <a:xfrm>
            <a:off x="501450" y="1081750"/>
            <a:ext cx="6842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Whole class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2" name="Google Shape;61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6"/>
          <p:cNvSpPr txBox="1"/>
          <p:nvPr/>
        </p:nvSpPr>
        <p:spPr>
          <a:xfrm>
            <a:off x="337950" y="227776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Sharing our work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Let’s share your work with the class!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Use this part of the class to share your work with the rest of the class and receive feedback from peers and teacher.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p6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2 - PART II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5" name="Google Shape;615;p66"/>
          <p:cNvSpPr txBox="1"/>
          <p:nvPr/>
        </p:nvSpPr>
        <p:spPr>
          <a:xfrm>
            <a:off x="337950" y="4142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Estimated time: 25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minutes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6" name="Google Shape;61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6900" y="2123125"/>
            <a:ext cx="2665836" cy="14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67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622" name="Google Shape;622;p6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3" name="Google Shape;623;p6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4" name="Google Shape;624;p67"/>
          <p:cNvSpPr txBox="1"/>
          <p:nvPr/>
        </p:nvSpPr>
        <p:spPr>
          <a:xfrm>
            <a:off x="1461300" y="19718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3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5" name="Google Shape;625;p67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Estimated time: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20 minutes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6" name="Google Shape;626;p67"/>
          <p:cNvSpPr txBox="1"/>
          <p:nvPr/>
        </p:nvSpPr>
        <p:spPr>
          <a:xfrm>
            <a:off x="987300" y="2710713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Share progress and 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ask questions.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68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632" name="Google Shape;632;p6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3" name="Google Shape;633;p6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" name="Google Shape;634;p68"/>
          <p:cNvSpPr txBox="1"/>
          <p:nvPr/>
        </p:nvSpPr>
        <p:spPr>
          <a:xfrm>
            <a:off x="501450" y="1081750"/>
            <a:ext cx="6842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Let’s clear your doubts!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5" name="Google Shape;63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8"/>
          <p:cNvSpPr txBox="1"/>
          <p:nvPr/>
        </p:nvSpPr>
        <p:spPr>
          <a:xfrm>
            <a:off x="337950" y="2277775"/>
            <a:ext cx="5319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Let’s do some revision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Firstly, think individually about any questions you may have. You can think about your own work or the work of others you have listened 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Afterward, ask your questions orally or type them in the chat.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7" name="Google Shape;637;p6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3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8" name="Google Shape;638;p68"/>
          <p:cNvSpPr txBox="1"/>
          <p:nvPr/>
        </p:nvSpPr>
        <p:spPr>
          <a:xfrm>
            <a:off x="337950" y="4142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Estimated time: 25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minutes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9" name="Google Shape;63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180" y="2233238"/>
            <a:ext cx="2641449" cy="176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Any questions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0"/>
          <p:cNvSpPr txBox="1"/>
          <p:nvPr/>
        </p:nvSpPr>
        <p:spPr>
          <a:xfrm>
            <a:off x="2382900" y="1863750"/>
            <a:ext cx="4378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See you next class!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Today’s agenda - checkout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5" name="Google Shape;65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26" y="162385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1"/>
          <p:cNvSpPr txBox="1"/>
          <p:nvPr/>
        </p:nvSpPr>
        <p:spPr>
          <a:xfrm>
            <a:off x="2690550" y="1526138"/>
            <a:ext cx="481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talked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about job interviews.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7" name="Google Shape;65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63" y="23169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1"/>
          <p:cNvSpPr txBox="1"/>
          <p:nvPr/>
        </p:nvSpPr>
        <p:spPr>
          <a:xfrm>
            <a:off x="2690548" y="3585863"/>
            <a:ext cx="4917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used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Wh- questions to organize the information.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9" name="Google Shape;65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 txBox="1"/>
          <p:nvPr/>
        </p:nvSpPr>
        <p:spPr>
          <a:xfrm>
            <a:off x="2690548" y="2912238"/>
            <a:ext cx="515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analyzed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CV summaries from workers in IT.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1" name="Google Shape;66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1"/>
          <p:cNvSpPr txBox="1"/>
          <p:nvPr/>
        </p:nvSpPr>
        <p:spPr>
          <a:xfrm>
            <a:off x="2690550" y="2219188"/>
            <a:ext cx="4917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read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job adverts.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63" name="Google Shape;663;p71"/>
          <p:cNvCxnSpPr/>
          <p:nvPr/>
        </p:nvCxnSpPr>
        <p:spPr>
          <a:xfrm flipH="1" rot="-5400000">
            <a:off x="1992988" y="2038963"/>
            <a:ext cx="555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71"/>
          <p:cNvCxnSpPr/>
          <p:nvPr/>
        </p:nvCxnSpPr>
        <p:spPr>
          <a:xfrm flipH="1" rot="-5400000">
            <a:off x="2052226" y="2751888"/>
            <a:ext cx="436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71"/>
          <p:cNvCxnSpPr>
            <a:stCxn id="659" idx="2"/>
            <a:endCxn id="661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 I -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Getting started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Looking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for a job</a:t>
            </a:r>
            <a:endParaRPr b="1" sz="4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 b="0" l="26341" r="26341" t="0"/>
          <a:stretch/>
        </p:blipFill>
        <p:spPr>
          <a:xfrm>
            <a:off x="5712875" y="468275"/>
            <a:ext cx="2923971" cy="411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Looking for a job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5" name="Google Shape;115;p22"/>
          <p:cNvGrpSpPr/>
          <p:nvPr/>
        </p:nvGrpSpPr>
        <p:grpSpPr>
          <a:xfrm>
            <a:off x="476251" y="483036"/>
            <a:ext cx="401518" cy="401518"/>
            <a:chOff x="3137108" y="2467173"/>
            <a:chExt cx="738900" cy="738900"/>
          </a:xfrm>
        </p:grpSpPr>
        <p:sp>
          <p:nvSpPr>
            <p:cNvPr id="116" name="Google Shape;116;p2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" name="Google Shape;117;p22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22"/>
          <p:cNvSpPr txBox="1"/>
          <p:nvPr/>
        </p:nvSpPr>
        <p:spPr>
          <a:xfrm>
            <a:off x="1282950" y="468225"/>
            <a:ext cx="30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WHOLE CLASS DISCUSSION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476250" y="1967400"/>
            <a:ext cx="366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Do you have experience in job selection processes?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How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 do you feel?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0" name="Google Shape;120;p22"/>
          <p:cNvGrpSpPr/>
          <p:nvPr/>
        </p:nvGrpSpPr>
        <p:grpSpPr>
          <a:xfrm>
            <a:off x="379576" y="314335"/>
            <a:ext cx="738900" cy="738900"/>
            <a:chOff x="473351" y="619523"/>
            <a:chExt cx="738900" cy="738900"/>
          </a:xfrm>
        </p:grpSpPr>
        <p:sp>
          <p:nvSpPr>
            <p:cNvPr id="121" name="Google Shape;121;p2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2" name="Google Shape;122;p22" title="ícono de actividad colaborativa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22"/>
          <p:cNvSpPr txBox="1"/>
          <p:nvPr/>
        </p:nvSpPr>
        <p:spPr>
          <a:xfrm>
            <a:off x="476250" y="4445275"/>
            <a:ext cx="385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ESTIMATED TIME: 10 minutes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706000" y="3082125"/>
            <a:ext cx="149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NERVOUS</a:t>
            </a:r>
            <a:endParaRPr sz="170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3003188" y="3082126"/>
            <a:ext cx="149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CONFIDENT</a:t>
            </a:r>
            <a:endParaRPr sz="170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476250" y="3082125"/>
            <a:ext cx="149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SCARED</a:t>
            </a:r>
            <a:endParaRPr sz="170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573300" y="1111050"/>
            <a:ext cx="7997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What do you look for in a job?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476250" y="1934450"/>
            <a:ext cx="808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Look at these questions and decide which is the most important for you:</a:t>
            </a:r>
            <a:endParaRPr sz="2000">
              <a:solidFill>
                <a:srgbClr val="DEFC5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1149000" y="387850"/>
            <a:ext cx="30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WHOLE CLASS DISCUSSION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827800" y="2789663"/>
            <a:ext cx="690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DM Sans"/>
              <a:buChar char="✓"/>
            </a:pPr>
            <a:r>
              <a:rPr b="1" lang="es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What are the working hours?</a:t>
            </a:r>
            <a:endParaRPr b="1" sz="2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DM Sans"/>
              <a:buChar char="✓"/>
            </a:pPr>
            <a:r>
              <a:rPr b="1" lang="es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Where is the office?</a:t>
            </a:r>
            <a:endParaRPr b="1" sz="2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DM Sans"/>
              <a:buChar char="✓"/>
            </a:pPr>
            <a:r>
              <a:rPr b="1" lang="es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How many people work in the company?</a:t>
            </a:r>
            <a:endParaRPr b="1" sz="2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DM Sans"/>
              <a:buChar char="✓"/>
            </a:pPr>
            <a:r>
              <a:rPr b="1" lang="es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How much </a:t>
            </a:r>
            <a:r>
              <a:rPr b="1" lang="es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is the salary?</a:t>
            </a:r>
            <a:endParaRPr b="1" sz="2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5" name="Google Shape;135;p23"/>
          <p:cNvGrpSpPr/>
          <p:nvPr/>
        </p:nvGrpSpPr>
        <p:grpSpPr>
          <a:xfrm>
            <a:off x="457357" y="360552"/>
            <a:ext cx="556761" cy="538806"/>
            <a:chOff x="473351" y="619523"/>
            <a:chExt cx="738900" cy="738900"/>
          </a:xfrm>
        </p:grpSpPr>
        <p:sp>
          <p:nvSpPr>
            <p:cNvPr id="136" name="Google Shape;136;p2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23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